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6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94625"/>
  </p:normalViewPr>
  <p:slideViewPr>
    <p:cSldViewPr snapToGrid="0" snapToObjects="1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C957-69DA-B344-98E4-A27516D4B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D3907-6098-1746-A6B6-125532C09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FE4C98-0557-6448-8D9D-0117FC68C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76AC5-679C-CE42-B702-DEEFCFB6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34A01-C7AD-5C45-9862-A805AC35CB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91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078E-E0FA-6447-B5C8-985FED4B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B88B26-A95F-7944-97E9-F3D16A0E1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16070-4006-B348-B0B1-77970B8AE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57A6D1-58CF-D64D-B29A-503BF502D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05421-E843-8741-A726-8C38DA3EE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7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6EBD43-7506-E94E-A8F3-DC276E462F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A4B1D6-EDF9-DC48-ABDB-5E9780AD4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029A87-212D-F04F-AD0A-003753439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FB0A6-68D8-EA43-8E29-9D7B31519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20D60-5804-EA4B-A1AA-EB7413F46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57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614A7-1C5B-F946-AF99-2247BD29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DE095-62F3-DC41-9961-D0BE29DE4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9F1B34-CBD8-4D4C-B90D-CB9BD645E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ED9E4-3A59-D34B-8AC5-9D0AF92AA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E5B11A-2B48-5349-AB3E-445034E25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1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38DC4-EC49-CF43-A139-F925C11EB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40293-04D4-F54F-B32D-F2792FC35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EC50F-D5AB-D042-AE2E-F5690E7C4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8AFD-B791-F745-A540-F8876C1A7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03E6B-AFCB-4343-8CE3-798CE80B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57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858B0-F634-FC4E-B8CE-7931E23C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B4A77D-2401-9A4A-95FB-E150010BD8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5A645-99B5-C34E-90B9-A68367E24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C8850-82F9-1A4A-A1C8-FFF1E2DC6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81F0EB-3B0C-674D-82D9-A3C44B81CC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263DED-4202-D345-B3A2-79E2F89F17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014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116AB-58DF-4644-9986-337F45E48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FB9D76-835F-3F40-93B0-E0153C0C5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CFA574-E202-364B-A507-B483490C5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DE2791-1A29-BB4D-A7B6-0E9872AA2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3F3693-8CF0-0F46-BA1A-0CE2A4A611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875D4-9207-F645-8DC7-0D213DF54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05BF23-BC10-8840-B801-E1E585711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44EE1B-807F-1A4D-9173-15BE1761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98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7E3C7-927A-EE48-BBB6-5A4616097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692898-E7C2-144E-AE84-CF13856A32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94E813-988C-DA4F-BF7A-F8E6573E0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9ACB74-BEB7-4D47-848E-B8C24CD0D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72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124763-1E2F-DD48-A710-B4CBCB84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6E030D-3D88-194C-BBFE-74EC0C0C1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8F08A8-9ACB-0148-93DB-2B04ABF00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39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01DB6-0426-5B4E-9809-C75D8CD3E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8E90F-9948-E241-B76E-D2E4349C7E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057CA5-E920-444B-A74A-8C80D0BFB8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2F18FB-0A93-C54E-A0A8-F39E8E2B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D70C5E-A47A-3E4A-9D8B-5AC1A497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017FAD-7FFF-A843-A9A9-28907D984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7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631F4-3952-C242-A0EF-1CF7B8951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81D708-5B5E-564F-9344-AD07EA6DF0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6E5367-7227-6346-AB4C-7141874814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27FFD-5203-2945-81AD-49FC09469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531E84-84B0-2448-AE33-049B0547E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F34F31-8CCE-5C4A-B8E0-039434B5C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1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B7834E-4812-9F4B-B6B0-6B7EA1D3B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26E42-EBA3-3A48-B527-63CC36114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2BE78-ADE5-9C45-BC44-2FB3616851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D82E-AEDA-C544-91E8-C788AA2AA9BE}" type="datetimeFigureOut">
              <a:rPr lang="en-US" smtClean="0"/>
              <a:t>5/31/2019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7ECF9-F089-3648-B649-7F27128A5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6FB58-873E-B644-86ED-5FFF32048C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298E0-55D3-9C49-93BD-A78AED192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0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3FECB6-FB34-AB41-ABD4-7434854128FE}"/>
              </a:ext>
            </a:extLst>
          </p:cNvPr>
          <p:cNvSpPr/>
          <p:nvPr/>
        </p:nvSpPr>
        <p:spPr>
          <a:xfrm>
            <a:off x="0" y="3755165"/>
            <a:ext cx="12192000" cy="20753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507AA2-52E5-D249-8B44-75F922BD25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961"/>
          <a:stretch/>
        </p:blipFill>
        <p:spPr>
          <a:xfrm>
            <a:off x="2846296" y="786799"/>
            <a:ext cx="3311371" cy="13597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FE9FA6-4EE1-A749-B999-B6A8260B54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026" y="2160538"/>
            <a:ext cx="3087948" cy="107276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9C7A86-CCA0-F047-BB3E-8B6ECD0BB8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460"/>
          <a:stretch/>
        </p:blipFill>
        <p:spPr>
          <a:xfrm>
            <a:off x="6548282" y="887699"/>
            <a:ext cx="3190043" cy="14793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C24B5D-738C-E44D-8456-9ACB19C3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882985"/>
            <a:ext cx="12192000" cy="2379407"/>
          </a:xfrm>
          <a:noFill/>
        </p:spPr>
        <p:txBody>
          <a:bodyPr anchor="t" anchorCtr="0">
            <a:noAutofit/>
          </a:bodyPr>
          <a:lstStyle/>
          <a:p>
            <a:pPr>
              <a:lnSpc>
                <a:spcPct val="11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Where Business and Child Care Meet: </a:t>
            </a:r>
            <a:b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Free Resources and Practical Solutions to Reduce Stress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﻿and Create Opportunity for Your Employees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8399B-5F6A-F34B-B0F7-52E75CFD53BF}"/>
              </a:ext>
            </a:extLst>
          </p:cNvPr>
          <p:cNvSpPr/>
          <p:nvPr/>
        </p:nvSpPr>
        <p:spPr>
          <a:xfrm>
            <a:off x="226142" y="206477"/>
            <a:ext cx="11739716" cy="6449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386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3FECB6-FB34-AB41-ABD4-7434854128FE}"/>
              </a:ext>
            </a:extLst>
          </p:cNvPr>
          <p:cNvSpPr/>
          <p:nvPr/>
        </p:nvSpPr>
        <p:spPr>
          <a:xfrm>
            <a:off x="0" y="1687426"/>
            <a:ext cx="12192000" cy="256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8399B-5F6A-F34B-B0F7-52E75CFD53BF}"/>
              </a:ext>
            </a:extLst>
          </p:cNvPr>
          <p:cNvSpPr/>
          <p:nvPr/>
        </p:nvSpPr>
        <p:spPr>
          <a:xfrm>
            <a:off x="226142" y="206477"/>
            <a:ext cx="11739716" cy="6449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9F20-F28F-D343-825C-C7E3E735DB5B}"/>
              </a:ext>
            </a:extLst>
          </p:cNvPr>
          <p:cNvSpPr txBox="1"/>
          <p:nvPr/>
        </p:nvSpPr>
        <p:spPr>
          <a:xfrm>
            <a:off x="678425" y="1875132"/>
            <a:ext cx="1111045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Thank you to </a:t>
            </a:r>
          </a:p>
          <a:p>
            <a:pPr algn="ctr"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Dr. Marsha Gordon, John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Ravitz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Maria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Bronzi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and the BCW Education Foundation </a:t>
            </a:r>
          </a:p>
          <a:p>
            <a:pPr algn="ctr"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for your focus on this important issue. </a:t>
            </a:r>
          </a:p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64F04-DE24-8041-960C-384CA831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58" y="5818015"/>
            <a:ext cx="1750451" cy="6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794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3FECB6-FB34-AB41-ABD4-7434854128FE}"/>
              </a:ext>
            </a:extLst>
          </p:cNvPr>
          <p:cNvSpPr/>
          <p:nvPr/>
        </p:nvSpPr>
        <p:spPr>
          <a:xfrm>
            <a:off x="0" y="1054152"/>
            <a:ext cx="12192000" cy="302069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8399B-5F6A-F34B-B0F7-52E75CFD53BF}"/>
              </a:ext>
            </a:extLst>
          </p:cNvPr>
          <p:cNvSpPr/>
          <p:nvPr/>
        </p:nvSpPr>
        <p:spPr>
          <a:xfrm>
            <a:off x="226142" y="206477"/>
            <a:ext cx="11739716" cy="6449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9F20-F28F-D343-825C-C7E3E735DB5B}"/>
              </a:ext>
            </a:extLst>
          </p:cNvPr>
          <p:cNvSpPr txBox="1"/>
          <p:nvPr/>
        </p:nvSpPr>
        <p:spPr>
          <a:xfrm>
            <a:off x="678425" y="1196578"/>
            <a:ext cx="11110451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Please call the Child Care Council of Westchester </a:t>
            </a:r>
          </a:p>
          <a:p>
            <a:pPr algn="ctr"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at (914) 761-3456 x139 or email </a:t>
            </a:r>
          </a:p>
          <a:p>
            <a:pPr algn="ctr"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Nicole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Masucci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nicolem@cccwny.org </a:t>
            </a:r>
          </a:p>
          <a:p>
            <a:pPr algn="ctr"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to discuss how we can help you implement </a:t>
            </a:r>
          </a:p>
          <a:p>
            <a:pPr algn="ctr">
              <a:spcAft>
                <a:spcPts val="600"/>
              </a:spcAft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child care benefits to fit your needs. 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</a:p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To learn more about the Child Care Council, </a:t>
            </a:r>
          </a:p>
          <a:p>
            <a:pPr algn="ctr"/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visit </a:t>
            </a:r>
            <a:r>
              <a:rPr lang="en-US" sz="3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www.childcarewestchester.org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64F04-DE24-8041-960C-384CA831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58" y="5818015"/>
            <a:ext cx="1750451" cy="6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75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3FECB6-FB34-AB41-ABD4-7434854128FE}"/>
              </a:ext>
            </a:extLst>
          </p:cNvPr>
          <p:cNvSpPr/>
          <p:nvPr/>
        </p:nvSpPr>
        <p:spPr>
          <a:xfrm>
            <a:off x="0" y="658312"/>
            <a:ext cx="12192000" cy="1455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24B5D-738C-E44D-8456-9ACB19C3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795962"/>
            <a:ext cx="11503742" cy="1524758"/>
          </a:xfrm>
          <a:noFill/>
        </p:spPr>
        <p:txBody>
          <a:bodyPr anchor="t" anchorCtr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Child care: a challenge, but also an economic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workforce development opportunity  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8399B-5F6A-F34B-B0F7-52E75CFD53BF}"/>
              </a:ext>
            </a:extLst>
          </p:cNvPr>
          <p:cNvSpPr/>
          <p:nvPr/>
        </p:nvSpPr>
        <p:spPr>
          <a:xfrm>
            <a:off x="226142" y="206477"/>
            <a:ext cx="11739716" cy="6449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9F20-F28F-D343-825C-C7E3E735DB5B}"/>
              </a:ext>
            </a:extLst>
          </p:cNvPr>
          <p:cNvSpPr txBox="1"/>
          <p:nvPr/>
        </p:nvSpPr>
        <p:spPr>
          <a:xfrm>
            <a:off x="678426" y="2497702"/>
            <a:ext cx="10137058" cy="286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Child Care Council of Westchester promotes quality early child care and education to improve the lives of children and families, help employers prosper, and build strong communities. 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64F04-DE24-8041-960C-384CA831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58" y="5818015"/>
            <a:ext cx="1750451" cy="6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99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3FECB6-FB34-AB41-ABD4-7434854128FE}"/>
              </a:ext>
            </a:extLst>
          </p:cNvPr>
          <p:cNvSpPr/>
          <p:nvPr/>
        </p:nvSpPr>
        <p:spPr>
          <a:xfrm>
            <a:off x="0" y="658312"/>
            <a:ext cx="12192000" cy="9443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24B5D-738C-E44D-8456-9ACB19C3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677978"/>
            <a:ext cx="11503742" cy="1524758"/>
          </a:xfrm>
          <a:noFill/>
        </p:spPr>
        <p:txBody>
          <a:bodyPr anchor="t" anchorCtr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We work for: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8399B-5F6A-F34B-B0F7-52E75CFD53BF}"/>
              </a:ext>
            </a:extLst>
          </p:cNvPr>
          <p:cNvSpPr/>
          <p:nvPr/>
        </p:nvSpPr>
        <p:spPr>
          <a:xfrm>
            <a:off x="226142" y="206477"/>
            <a:ext cx="11739716" cy="6449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9F20-F28F-D343-825C-C7E3E735DB5B}"/>
              </a:ext>
            </a:extLst>
          </p:cNvPr>
          <p:cNvSpPr txBox="1"/>
          <p:nvPr/>
        </p:nvSpPr>
        <p:spPr>
          <a:xfrm>
            <a:off x="678425" y="1933783"/>
            <a:ext cx="11287433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Quality early care impacts every aspect of a child’s future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Families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Parents should go to work knowing their children are safe, loved </a:t>
            </a:r>
            <a:b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and learning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 Care Providers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Training, technical assistance and professional development opportunities support and improve service quality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Employers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Improved productivity, morale, recruiting and retention help the bottom line</a:t>
            </a:r>
          </a:p>
          <a:p>
            <a:pPr>
              <a:spcAft>
                <a:spcPts val="1800"/>
              </a:spcAft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Westchester 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Quality early care and education is how we ensure today’s children will become tomorrow’s healthy, happy, productive adults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64F04-DE24-8041-960C-384CA831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58" y="5818015"/>
            <a:ext cx="1750451" cy="6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08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3FECB6-FB34-AB41-ABD4-7434854128FE}"/>
              </a:ext>
            </a:extLst>
          </p:cNvPr>
          <p:cNvSpPr/>
          <p:nvPr/>
        </p:nvSpPr>
        <p:spPr>
          <a:xfrm>
            <a:off x="0" y="658312"/>
            <a:ext cx="12192000" cy="9443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24B5D-738C-E44D-8456-9ACB19C3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668144"/>
            <a:ext cx="11503742" cy="1524758"/>
          </a:xfrm>
          <a:noFill/>
        </p:spPr>
        <p:txBody>
          <a:bodyPr anchor="t" anchorCtr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Child Care Trivia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8399B-5F6A-F34B-B0F7-52E75CFD53BF}"/>
              </a:ext>
            </a:extLst>
          </p:cNvPr>
          <p:cNvSpPr/>
          <p:nvPr/>
        </p:nvSpPr>
        <p:spPr>
          <a:xfrm>
            <a:off x="226142" y="206477"/>
            <a:ext cx="11739716" cy="6449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9F20-F28F-D343-825C-C7E3E735DB5B}"/>
              </a:ext>
            </a:extLst>
          </p:cNvPr>
          <p:cNvSpPr txBox="1"/>
          <p:nvPr/>
        </p:nvSpPr>
        <p:spPr>
          <a:xfrm>
            <a:off x="678426" y="1933783"/>
            <a:ext cx="470965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does a year of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center-based care for an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infant cost in Westchester?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average is </a:t>
            </a:r>
            <a:b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$21,000.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much of a baby’s brain develops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kindergarten? 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64F04-DE24-8041-960C-384CA831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58" y="5818015"/>
            <a:ext cx="1750451" cy="6081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98894E2-FAB7-1742-B0DF-B91934E7C3AF}"/>
              </a:ext>
            </a:extLst>
          </p:cNvPr>
          <p:cNvSpPr txBox="1"/>
          <p:nvPr/>
        </p:nvSpPr>
        <p:spPr>
          <a:xfrm>
            <a:off x="6508955" y="1917290"/>
            <a:ext cx="4680155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many Westchester employers report that child care issues result in absenteeism or productivity loss?  </a:t>
            </a:r>
          </a:p>
          <a:p>
            <a:pPr>
              <a:spcAft>
                <a:spcPts val="1800"/>
              </a:spcAft>
            </a:pPr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many Westchester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parents report that child care issues impact their work?  </a:t>
            </a:r>
          </a:p>
          <a:p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60%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5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3FECB6-FB34-AB41-ABD4-7434854128FE}"/>
              </a:ext>
            </a:extLst>
          </p:cNvPr>
          <p:cNvSpPr/>
          <p:nvPr/>
        </p:nvSpPr>
        <p:spPr>
          <a:xfrm>
            <a:off x="0" y="658312"/>
            <a:ext cx="12192000" cy="1455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24B5D-738C-E44D-8456-9ACB19C3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795962"/>
            <a:ext cx="11503742" cy="1524758"/>
          </a:xfrm>
          <a:noFill/>
        </p:spPr>
        <p:txBody>
          <a:bodyPr anchor="t" anchorCtr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Day to Day: Why do working parents have trouble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finding dependable, affordable, quality child care? 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8399B-5F6A-F34B-B0F7-52E75CFD53BF}"/>
              </a:ext>
            </a:extLst>
          </p:cNvPr>
          <p:cNvSpPr/>
          <p:nvPr/>
        </p:nvSpPr>
        <p:spPr>
          <a:xfrm>
            <a:off x="226142" y="206477"/>
            <a:ext cx="11739716" cy="6449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9F20-F28F-D343-825C-C7E3E735DB5B}"/>
              </a:ext>
            </a:extLst>
          </p:cNvPr>
          <p:cNvSpPr txBox="1"/>
          <p:nvPr/>
        </p:nvSpPr>
        <p:spPr>
          <a:xfrm>
            <a:off x="678426" y="2497702"/>
            <a:ext cx="10137058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Quality is variable and hard to discern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Affordability is an issue at every income level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Lack of accurate information and tools make navigating a confusing child care marketplace even harder</a:t>
            </a: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64F04-DE24-8041-960C-384CA831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58" y="5818015"/>
            <a:ext cx="1750451" cy="6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8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3FECB6-FB34-AB41-ABD4-7434854128FE}"/>
              </a:ext>
            </a:extLst>
          </p:cNvPr>
          <p:cNvSpPr/>
          <p:nvPr/>
        </p:nvSpPr>
        <p:spPr>
          <a:xfrm>
            <a:off x="0" y="658312"/>
            <a:ext cx="12192000" cy="1455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24B5D-738C-E44D-8456-9ACB19C3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795962"/>
            <a:ext cx="11503742" cy="1524758"/>
          </a:xfrm>
          <a:noFill/>
        </p:spPr>
        <p:txBody>
          <a:bodyPr anchor="t" anchorCtr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Big Picture: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Why do working parents have trouble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finding dependable, affordable, quality child care?  </a:t>
            </a:r>
            <a:r>
              <a:rPr lang="en-US" dirty="0"/>
              <a:t/>
            </a:r>
            <a:br>
              <a:rPr lang="en-US" dirty="0"/>
            </a:b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8399B-5F6A-F34B-B0F7-52E75CFD53BF}"/>
              </a:ext>
            </a:extLst>
          </p:cNvPr>
          <p:cNvSpPr/>
          <p:nvPr/>
        </p:nvSpPr>
        <p:spPr>
          <a:xfrm>
            <a:off x="226142" y="206477"/>
            <a:ext cx="11739716" cy="6449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9F20-F28F-D343-825C-C7E3E735DB5B}"/>
              </a:ext>
            </a:extLst>
          </p:cNvPr>
          <p:cNvSpPr txBox="1"/>
          <p:nvPr/>
        </p:nvSpPr>
        <p:spPr>
          <a:xfrm>
            <a:off x="678425" y="2497702"/>
            <a:ext cx="10661843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Child care is a private concern 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U.S. lags behind other industrialized nations in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public investment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Focus remains on Pre-K and college, despite what the research tells us </a:t>
            </a:r>
          </a:p>
          <a:p>
            <a:pPr>
              <a:spcAft>
                <a:spcPts val="1800"/>
              </a:spcAft>
              <a:buClr>
                <a:srgbClr val="C00000"/>
              </a:buClr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64F04-DE24-8041-960C-384CA831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58" y="5818015"/>
            <a:ext cx="1750451" cy="6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624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3FECB6-FB34-AB41-ABD4-7434854128FE}"/>
              </a:ext>
            </a:extLst>
          </p:cNvPr>
          <p:cNvSpPr/>
          <p:nvPr/>
        </p:nvSpPr>
        <p:spPr>
          <a:xfrm>
            <a:off x="0" y="658312"/>
            <a:ext cx="12192000" cy="9443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24B5D-738C-E44D-8456-9ACB19C3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815631"/>
            <a:ext cx="11503742" cy="924680"/>
          </a:xfrm>
          <a:noFill/>
        </p:spPr>
        <p:txBody>
          <a:bodyPr anchor="t" anchorCtr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Opportunities and solutions for employers </a:t>
            </a:r>
            <a:r>
              <a:rPr lang="en-US" dirty="0"/>
              <a:t/>
            </a:r>
            <a:br>
              <a:rPr lang="en-US" dirty="0"/>
            </a:b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8399B-5F6A-F34B-B0F7-52E75CFD53BF}"/>
              </a:ext>
            </a:extLst>
          </p:cNvPr>
          <p:cNvSpPr/>
          <p:nvPr/>
        </p:nvSpPr>
        <p:spPr>
          <a:xfrm>
            <a:off x="226142" y="206477"/>
            <a:ext cx="11739716" cy="6449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9F20-F28F-D343-825C-C7E3E735DB5B}"/>
              </a:ext>
            </a:extLst>
          </p:cNvPr>
          <p:cNvSpPr txBox="1"/>
          <p:nvPr/>
        </p:nvSpPr>
        <p:spPr>
          <a:xfrm>
            <a:off x="678425" y="1933783"/>
            <a:ext cx="11110451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Reduced cost child care onsite or at nearby child care center 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Emergency backup care 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Accommodations for breastfeeding mothers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Paid paternity leave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Extended paid maternity leave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Flexible work environment and schedule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Dependent Care Assistant Program (DCAP)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64F04-DE24-8041-960C-384CA831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58" y="5818015"/>
            <a:ext cx="1750451" cy="6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67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3FECB6-FB34-AB41-ABD4-7434854128FE}"/>
              </a:ext>
            </a:extLst>
          </p:cNvPr>
          <p:cNvSpPr/>
          <p:nvPr/>
        </p:nvSpPr>
        <p:spPr>
          <a:xfrm>
            <a:off x="0" y="658312"/>
            <a:ext cx="12192000" cy="94434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24B5D-738C-E44D-8456-9ACB19C3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815631"/>
            <a:ext cx="11503742" cy="924680"/>
          </a:xfrm>
          <a:noFill/>
        </p:spPr>
        <p:txBody>
          <a:bodyPr anchor="t" anchorCtr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Solutions from the Child Care Council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8399B-5F6A-F34B-B0F7-52E75CFD53BF}"/>
              </a:ext>
            </a:extLst>
          </p:cNvPr>
          <p:cNvSpPr/>
          <p:nvPr/>
        </p:nvSpPr>
        <p:spPr>
          <a:xfrm>
            <a:off x="226142" y="206477"/>
            <a:ext cx="11739716" cy="6449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9F20-F28F-D343-825C-C7E3E735DB5B}"/>
              </a:ext>
            </a:extLst>
          </p:cNvPr>
          <p:cNvSpPr txBox="1"/>
          <p:nvPr/>
        </p:nvSpPr>
        <p:spPr>
          <a:xfrm>
            <a:off x="678425" y="1933783"/>
            <a:ext cx="11110451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One-on-one consultations with trained child care specialists</a:t>
            </a:r>
          </a:p>
          <a:p>
            <a:pPr marL="342900" lvl="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Detailed child care/school age info from our comprehensive database </a:t>
            </a:r>
          </a:p>
          <a:p>
            <a:pPr marL="342900" lvl="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Print and digital educational materials </a:t>
            </a:r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for distribution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Checklists for parents searching for child care </a:t>
            </a:r>
          </a:p>
          <a:p>
            <a:pPr marL="342900" lvl="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“Lunch and Learns” on topics that interest parents</a:t>
            </a:r>
          </a:p>
          <a:p>
            <a:pPr marL="342900" lvl="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Participation at Wellness Fairs</a:t>
            </a:r>
          </a:p>
          <a:p>
            <a:pPr marL="342900" lvl="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Working parent surveys  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64F04-DE24-8041-960C-384CA831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58" y="5818015"/>
            <a:ext cx="1750451" cy="6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83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C3FECB6-FB34-AB41-ABD4-7434854128FE}"/>
              </a:ext>
            </a:extLst>
          </p:cNvPr>
          <p:cNvSpPr/>
          <p:nvPr/>
        </p:nvSpPr>
        <p:spPr>
          <a:xfrm>
            <a:off x="0" y="658312"/>
            <a:ext cx="12192000" cy="14559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C24B5D-738C-E44D-8456-9ACB19C34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258" y="795962"/>
            <a:ext cx="11503742" cy="1524758"/>
          </a:xfrm>
          <a:noFill/>
        </p:spPr>
        <p:txBody>
          <a:bodyPr anchor="t" anchorCtr="0">
            <a:noAutofit/>
          </a:bodyPr>
          <a:lstStyle/>
          <a:p>
            <a:pPr algn="l">
              <a:lnSpc>
                <a:spcPct val="11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Child care benefits as a tool for retention 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and profitability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F8399B-5F6A-F34B-B0F7-52E75CFD53BF}"/>
              </a:ext>
            </a:extLst>
          </p:cNvPr>
          <p:cNvSpPr/>
          <p:nvPr/>
        </p:nvSpPr>
        <p:spPr>
          <a:xfrm>
            <a:off x="226142" y="206477"/>
            <a:ext cx="11739716" cy="644996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0A9F20-F28F-D343-825C-C7E3E735DB5B}"/>
              </a:ext>
            </a:extLst>
          </p:cNvPr>
          <p:cNvSpPr txBox="1"/>
          <p:nvPr/>
        </p:nvSpPr>
        <p:spPr>
          <a:xfrm>
            <a:off x="678426" y="2497702"/>
            <a:ext cx="101370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Look at the “whole employee” </a:t>
            </a:r>
          </a:p>
          <a:p>
            <a:pPr marL="342900" indent="-342900">
              <a:spcAft>
                <a:spcPts val="18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Approach child care benefits as an investment 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B64F04-DE24-8041-960C-384CA8319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0258" y="5818015"/>
            <a:ext cx="1750451" cy="60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817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363</Words>
  <Application>Microsoft Office PowerPoint</Application>
  <PresentationFormat>Widescreen</PresentationFormat>
  <Paragraphs>64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Where Business and Child Care Meet:  Free Resources and Practical Solutions to Reduce Stress ﻿and Create Opportunity for Your Employees</vt:lpstr>
      <vt:lpstr>Child care: a challenge, but also an economic  and workforce development opportunity  </vt:lpstr>
      <vt:lpstr>We work for:  </vt:lpstr>
      <vt:lpstr>Child Care Trivia </vt:lpstr>
      <vt:lpstr>Day to Day: Why do working parents have trouble  finding dependable, affordable, quality child care?    </vt:lpstr>
      <vt:lpstr>Big Picture: Why do working parents have trouble  finding dependable, affordable, quality child care?     </vt:lpstr>
      <vt:lpstr>Opportunities and solutions for employers   </vt:lpstr>
      <vt:lpstr>Solutions from the Child Care Council   </vt:lpstr>
      <vt:lpstr>Child care benefits as a tool for retention  and profitability   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Where Business and Child Care Meet:  Free Resources and Practical Solutions to Reduce Stress ﻿and Create Opportunity for Your Employees</dc:title>
  <dc:creator>Jill Singer</dc:creator>
  <cp:lastModifiedBy>Juanita Pope</cp:lastModifiedBy>
  <cp:revision>19</cp:revision>
  <dcterms:created xsi:type="dcterms:W3CDTF">2019-05-24T12:32:56Z</dcterms:created>
  <dcterms:modified xsi:type="dcterms:W3CDTF">2019-05-31T18:34:06Z</dcterms:modified>
</cp:coreProperties>
</file>